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71" r:id="rId4"/>
    <p:sldId id="263" r:id="rId5"/>
    <p:sldId id="265" r:id="rId6"/>
    <p:sldId id="260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B5C54B-17B9-4A38-BBFC-133F383917FE}" type="doc">
      <dgm:prSet loTypeId="urn:microsoft.com/office/officeart/2008/layout/VerticalCircle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EEA03FC-5970-4B58-910D-8FC6DBAC4774}">
      <dgm:prSet phldrT="[Текст]" custT="1"/>
      <dgm:spPr/>
      <dgm:t>
        <a:bodyPr anchor="ctr"/>
        <a:lstStyle/>
        <a:p>
          <a:r>
            <a:rPr lang="ru-RU" sz="2000" b="1" dirty="0">
              <a:solidFill>
                <a:srgbClr val="002060"/>
              </a:solidFill>
            </a:rPr>
            <a:t>создание образовательных ситуаций</a:t>
          </a:r>
          <a:r>
            <a:rPr lang="ru-RU" sz="2000" b="0" dirty="0">
              <a:solidFill>
                <a:srgbClr val="002060"/>
              </a:solidFill>
            </a:rPr>
            <a:t>, инициирующих практическую деятельность детей, мотивирующих их на познавательно активную деятельность и проясняющих смыслы этой деятельности</a:t>
          </a:r>
        </a:p>
      </dgm:t>
    </dgm:pt>
    <dgm:pt modelId="{4C43A927-B928-469F-BD19-3446CDD25182}" type="parTrans" cxnId="{8D22B8B8-BDF4-47A6-8AB5-117B1EF78F65}">
      <dgm:prSet/>
      <dgm:spPr/>
      <dgm:t>
        <a:bodyPr/>
        <a:lstStyle/>
        <a:p>
          <a:endParaRPr lang="ru-RU" sz="2000" b="1">
            <a:solidFill>
              <a:srgbClr val="002060"/>
            </a:solidFill>
          </a:endParaRPr>
        </a:p>
      </dgm:t>
    </dgm:pt>
    <dgm:pt modelId="{869927AC-62E6-4D16-AB36-044C95E4272F}" type="sibTrans" cxnId="{8D22B8B8-BDF4-47A6-8AB5-117B1EF78F65}">
      <dgm:prSet/>
      <dgm:spPr/>
      <dgm:t>
        <a:bodyPr/>
        <a:lstStyle/>
        <a:p>
          <a:endParaRPr lang="ru-RU" sz="2000" b="1">
            <a:solidFill>
              <a:srgbClr val="002060"/>
            </a:solidFill>
          </a:endParaRPr>
        </a:p>
      </dgm:t>
    </dgm:pt>
    <dgm:pt modelId="{DC2BDDDF-3937-4CD0-A4BF-3CA3F8C95090}">
      <dgm:prSet phldrT="[Текст]" custT="1"/>
      <dgm:spPr/>
      <dgm:t>
        <a:bodyPr anchor="ctr"/>
        <a:lstStyle/>
        <a:p>
          <a:r>
            <a:rPr lang="ru-RU" sz="2000" b="1" dirty="0">
              <a:solidFill>
                <a:srgbClr val="002060"/>
              </a:solidFill>
            </a:rPr>
            <a:t>обучение в общении и сотрудничестве</a:t>
          </a:r>
          <a:r>
            <a:rPr lang="ru-RU" sz="2000" b="0" dirty="0">
              <a:solidFill>
                <a:srgbClr val="002060"/>
              </a:solidFill>
            </a:rPr>
            <a:t>, задания на работу в парах и малых группах</a:t>
          </a:r>
        </a:p>
      </dgm:t>
    </dgm:pt>
    <dgm:pt modelId="{74613721-A778-42A4-A622-049E15AB9DBE}" type="parTrans" cxnId="{2C8E3741-69D8-4773-A84F-A5EA78414EA4}">
      <dgm:prSet/>
      <dgm:spPr/>
      <dgm:t>
        <a:bodyPr/>
        <a:lstStyle/>
        <a:p>
          <a:endParaRPr lang="ru-RU" sz="2000" b="1">
            <a:solidFill>
              <a:srgbClr val="002060"/>
            </a:solidFill>
          </a:endParaRPr>
        </a:p>
      </dgm:t>
    </dgm:pt>
    <dgm:pt modelId="{1CF9092D-C9A9-49ED-811C-D90E9FB5FE19}" type="sibTrans" cxnId="{2C8E3741-69D8-4773-A84F-A5EA78414EA4}">
      <dgm:prSet/>
      <dgm:spPr/>
      <dgm:t>
        <a:bodyPr/>
        <a:lstStyle/>
        <a:p>
          <a:endParaRPr lang="ru-RU" sz="2000" b="1">
            <a:solidFill>
              <a:srgbClr val="002060"/>
            </a:solidFill>
          </a:endParaRPr>
        </a:p>
      </dgm:t>
    </dgm:pt>
    <dgm:pt modelId="{73A9483F-76B9-428A-B6DA-B30AD95D1F24}">
      <dgm:prSet phldrT="[Текст]" custT="1"/>
      <dgm:spPr/>
      <dgm:t>
        <a:bodyPr anchor="ctr"/>
        <a:lstStyle/>
        <a:p>
          <a:r>
            <a:rPr lang="ru-RU" sz="2000" b="0" dirty="0">
              <a:solidFill>
                <a:srgbClr val="002060"/>
              </a:solidFill>
            </a:rPr>
            <a:t>использование </a:t>
          </a:r>
          <a:r>
            <a:rPr lang="ru-RU" sz="2000" b="1" dirty="0">
              <a:solidFill>
                <a:srgbClr val="002060"/>
              </a:solidFill>
            </a:rPr>
            <a:t>заданий поискового характера</a:t>
          </a:r>
          <a:r>
            <a:rPr lang="ru-RU" sz="2000" b="0" dirty="0">
              <a:solidFill>
                <a:srgbClr val="002060"/>
              </a:solidFill>
            </a:rPr>
            <a:t>, организация исследований, проектов</a:t>
          </a:r>
        </a:p>
      </dgm:t>
    </dgm:pt>
    <dgm:pt modelId="{5AD770A9-5DC4-40F0-9A23-A668ACC620EB}" type="parTrans" cxnId="{C991E040-F085-48F9-A570-116D8C47C942}">
      <dgm:prSet/>
      <dgm:spPr/>
      <dgm:t>
        <a:bodyPr/>
        <a:lstStyle/>
        <a:p>
          <a:endParaRPr lang="ru-RU" sz="2000" b="1">
            <a:solidFill>
              <a:srgbClr val="002060"/>
            </a:solidFill>
          </a:endParaRPr>
        </a:p>
      </dgm:t>
    </dgm:pt>
    <dgm:pt modelId="{49067F17-6E54-43C0-8FA8-1DA9EA943350}" type="sibTrans" cxnId="{C991E040-F085-48F9-A570-116D8C47C942}">
      <dgm:prSet/>
      <dgm:spPr/>
      <dgm:t>
        <a:bodyPr/>
        <a:lstStyle/>
        <a:p>
          <a:endParaRPr lang="ru-RU" sz="2000" b="1">
            <a:solidFill>
              <a:srgbClr val="002060"/>
            </a:solidFill>
          </a:endParaRPr>
        </a:p>
      </dgm:t>
    </dgm:pt>
    <dgm:pt modelId="{2C8B086C-54C3-4879-BE60-357A52B4EFD6}">
      <dgm:prSet phldrT="[Текст]" custT="1"/>
      <dgm:spPr/>
      <dgm:t>
        <a:bodyPr anchor="ctr"/>
        <a:lstStyle/>
        <a:p>
          <a:r>
            <a:rPr lang="ru-RU" sz="2000" b="1" dirty="0">
              <a:solidFill>
                <a:srgbClr val="002060"/>
              </a:solidFill>
            </a:rPr>
            <a:t>задания на само и </a:t>
          </a:r>
          <a:r>
            <a:rPr lang="ru-RU" sz="2000" b="1" dirty="0" err="1">
              <a:solidFill>
                <a:srgbClr val="002060"/>
              </a:solidFill>
            </a:rPr>
            <a:t>взаимооценку</a:t>
          </a:r>
          <a:r>
            <a:rPr lang="ru-RU" sz="2000" b="0" dirty="0">
              <a:solidFill>
                <a:srgbClr val="002060"/>
              </a:solidFill>
            </a:rPr>
            <a:t>: кейсы, ролевые игры,</a:t>
          </a:r>
        </a:p>
        <a:p>
          <a:r>
            <a:rPr lang="ru-RU" sz="2000" b="0" dirty="0">
              <a:solidFill>
                <a:srgbClr val="002060"/>
              </a:solidFill>
            </a:rPr>
            <a:t>диспуты и др.</a:t>
          </a:r>
        </a:p>
      </dgm:t>
    </dgm:pt>
    <dgm:pt modelId="{E26DABEF-5BB7-401F-B5F1-DE78701B9807}" type="parTrans" cxnId="{B7FBA646-6F5B-495B-A7AF-AC9645D5A258}">
      <dgm:prSet/>
      <dgm:spPr/>
      <dgm:t>
        <a:bodyPr/>
        <a:lstStyle/>
        <a:p>
          <a:endParaRPr lang="ru-RU" sz="2000" b="1">
            <a:solidFill>
              <a:srgbClr val="002060"/>
            </a:solidFill>
          </a:endParaRPr>
        </a:p>
      </dgm:t>
    </dgm:pt>
    <dgm:pt modelId="{D3606957-EAE1-4570-B50C-EE3763414B96}" type="sibTrans" cxnId="{B7FBA646-6F5B-495B-A7AF-AC9645D5A258}">
      <dgm:prSet/>
      <dgm:spPr/>
      <dgm:t>
        <a:bodyPr/>
        <a:lstStyle/>
        <a:p>
          <a:endParaRPr lang="ru-RU" sz="2000" b="1">
            <a:solidFill>
              <a:srgbClr val="002060"/>
            </a:solidFill>
          </a:endParaRPr>
        </a:p>
      </dgm:t>
    </dgm:pt>
    <dgm:pt modelId="{ADCC6010-8EE3-48C2-8327-488F5FA422C0}">
      <dgm:prSet custT="1"/>
      <dgm:spPr/>
      <dgm:t>
        <a:bodyPr/>
        <a:lstStyle/>
        <a:p>
          <a:r>
            <a:rPr lang="ru-RU" sz="2000" b="1" dirty="0">
              <a:solidFill>
                <a:srgbClr val="002060"/>
              </a:solidFill>
            </a:rPr>
            <a:t>приобретение опыта </a:t>
          </a:r>
          <a:r>
            <a:rPr lang="ru-RU" sz="2000" b="0" dirty="0">
              <a:solidFill>
                <a:srgbClr val="002060"/>
              </a:solidFill>
            </a:rPr>
            <a:t>успешной деятельности, разрешения проблем, принятия решений, позитивного поведения</a:t>
          </a:r>
        </a:p>
      </dgm:t>
    </dgm:pt>
    <dgm:pt modelId="{C598702D-71CC-4AE1-B6F7-702CACF2CE43}" type="parTrans" cxnId="{5B0E0529-7C19-47A6-B357-35456004FB79}">
      <dgm:prSet/>
      <dgm:spPr/>
      <dgm:t>
        <a:bodyPr/>
        <a:lstStyle/>
        <a:p>
          <a:endParaRPr lang="ru-RU" sz="2000"/>
        </a:p>
      </dgm:t>
    </dgm:pt>
    <dgm:pt modelId="{5D81AFBA-54E1-4B3F-9E70-C3FE8D5997EE}" type="sibTrans" cxnId="{5B0E0529-7C19-47A6-B357-35456004FB79}">
      <dgm:prSet/>
      <dgm:spPr/>
      <dgm:t>
        <a:bodyPr/>
        <a:lstStyle/>
        <a:p>
          <a:endParaRPr lang="ru-RU" sz="2000"/>
        </a:p>
      </dgm:t>
    </dgm:pt>
    <dgm:pt modelId="{923BD90B-94D2-42D8-832D-84CD00C2AE44}" type="pres">
      <dgm:prSet presAssocID="{0CB5C54B-17B9-4A38-BBFC-133F383917FE}" presName="Name0" presStyleCnt="0">
        <dgm:presLayoutVars>
          <dgm:dir/>
        </dgm:presLayoutVars>
      </dgm:prSet>
      <dgm:spPr/>
    </dgm:pt>
    <dgm:pt modelId="{95F9B070-B954-4018-8601-FC25FF6FEFA0}" type="pres">
      <dgm:prSet presAssocID="{AEEA03FC-5970-4B58-910D-8FC6DBAC4774}" presName="noChildren" presStyleCnt="0"/>
      <dgm:spPr/>
    </dgm:pt>
    <dgm:pt modelId="{3DF82F78-8348-4214-A4A5-C6434EBB1677}" type="pres">
      <dgm:prSet presAssocID="{AEEA03FC-5970-4B58-910D-8FC6DBAC4774}" presName="gap" presStyleCnt="0"/>
      <dgm:spPr/>
    </dgm:pt>
    <dgm:pt modelId="{EB640CC6-D8EF-4498-B6FF-8DF45BC2069B}" type="pres">
      <dgm:prSet presAssocID="{AEEA03FC-5970-4B58-910D-8FC6DBAC4774}" presName="medCircle2" presStyleLbl="vennNode1" presStyleIdx="0" presStyleCnt="5" custScaleX="96079" custScaleY="96079" custLinFactNeighborX="-88159" custLinFactNeighborY="-93"/>
      <dgm:spPr/>
    </dgm:pt>
    <dgm:pt modelId="{BE9676E6-6444-4D46-817A-9B57D9BA6478}" type="pres">
      <dgm:prSet presAssocID="{AEEA03FC-5970-4B58-910D-8FC6DBAC4774}" presName="txLvlOnly1" presStyleLbl="revTx" presStyleIdx="0" presStyleCnt="5" custScaleX="113771" custLinFactNeighborX="4414" custLinFactNeighborY="-91"/>
      <dgm:spPr/>
    </dgm:pt>
    <dgm:pt modelId="{CA9DD21C-3358-46AB-A47C-2796C65962EA}" type="pres">
      <dgm:prSet presAssocID="{ADCC6010-8EE3-48C2-8327-488F5FA422C0}" presName="noChildren" presStyleCnt="0"/>
      <dgm:spPr/>
    </dgm:pt>
    <dgm:pt modelId="{FC2C8429-63DE-4DCB-BA3F-378E442F2560}" type="pres">
      <dgm:prSet presAssocID="{ADCC6010-8EE3-48C2-8327-488F5FA422C0}" presName="gap" presStyleCnt="0"/>
      <dgm:spPr/>
    </dgm:pt>
    <dgm:pt modelId="{A8773366-74FA-49C1-A1F9-AD44AC23F0DC}" type="pres">
      <dgm:prSet presAssocID="{ADCC6010-8EE3-48C2-8327-488F5FA422C0}" presName="medCircle2" presStyleLbl="vennNode1" presStyleIdx="1" presStyleCnt="5" custLinFactNeighborX="-77136" custLinFactNeighborY="422"/>
      <dgm:spPr/>
    </dgm:pt>
    <dgm:pt modelId="{BA0B6AD6-10BB-4D73-B58F-68AD4EC85312}" type="pres">
      <dgm:prSet presAssocID="{ADCC6010-8EE3-48C2-8327-488F5FA422C0}" presName="txLvlOnly1" presStyleLbl="revTx" presStyleIdx="1" presStyleCnt="5" custScaleX="119370" custLinFactNeighborX="10828" custLinFactNeighborY="5210"/>
      <dgm:spPr/>
    </dgm:pt>
    <dgm:pt modelId="{6228E7CB-E19F-47D9-8AEE-1C8B70DDFC04}" type="pres">
      <dgm:prSet presAssocID="{DC2BDDDF-3937-4CD0-A4BF-3CA3F8C95090}" presName="noChildren" presStyleCnt="0"/>
      <dgm:spPr/>
    </dgm:pt>
    <dgm:pt modelId="{7B0FAFD3-7A23-4EAB-8A2F-1769A6131F3E}" type="pres">
      <dgm:prSet presAssocID="{DC2BDDDF-3937-4CD0-A4BF-3CA3F8C95090}" presName="gap" presStyleCnt="0"/>
      <dgm:spPr/>
    </dgm:pt>
    <dgm:pt modelId="{C62ED18C-BF0B-49C0-AB28-F9E2AB79CF65}" type="pres">
      <dgm:prSet presAssocID="{DC2BDDDF-3937-4CD0-A4BF-3CA3F8C95090}" presName="medCircle2" presStyleLbl="vennNode1" presStyleIdx="2" presStyleCnt="5" custLinFactNeighborX="-73849" custLinFactNeighborY="937"/>
      <dgm:spPr/>
    </dgm:pt>
    <dgm:pt modelId="{2C6EFEBB-380E-421F-B257-E2BB4B1D7BC4}" type="pres">
      <dgm:prSet presAssocID="{DC2BDDDF-3937-4CD0-A4BF-3CA3F8C95090}" presName="txLvlOnly1" presStyleLbl="revTx" presStyleIdx="2" presStyleCnt="5" custScaleX="120698" custLinFactNeighborX="11586" custLinFactNeighborY="3931"/>
      <dgm:spPr/>
    </dgm:pt>
    <dgm:pt modelId="{60820558-8C7F-4E20-BD31-EF69B79B4101}" type="pres">
      <dgm:prSet presAssocID="{73A9483F-76B9-428A-B6DA-B30AD95D1F24}" presName="noChildren" presStyleCnt="0"/>
      <dgm:spPr/>
    </dgm:pt>
    <dgm:pt modelId="{50605267-B5B7-4DB0-B07D-374A55C9F900}" type="pres">
      <dgm:prSet presAssocID="{73A9483F-76B9-428A-B6DA-B30AD95D1F24}" presName="gap" presStyleCnt="0"/>
      <dgm:spPr/>
    </dgm:pt>
    <dgm:pt modelId="{FD3B154A-C7A7-4B34-BF24-8A6437577124}" type="pres">
      <dgm:prSet presAssocID="{73A9483F-76B9-428A-B6DA-B30AD95D1F24}" presName="medCircle2" presStyleLbl="vennNode1" presStyleIdx="3" presStyleCnt="5" custLinFactNeighborX="-75954" custLinFactNeighborY="1452"/>
      <dgm:spPr/>
    </dgm:pt>
    <dgm:pt modelId="{009E42AD-0DE5-4539-BA5F-1BC6DF5A6A14}" type="pres">
      <dgm:prSet presAssocID="{73A9483F-76B9-428A-B6DA-B30AD95D1F24}" presName="txLvlOnly1" presStyleLbl="revTx" presStyleIdx="3" presStyleCnt="5" custScaleX="120622" custLinFactNeighborX="10009" custLinFactNeighborY="2651"/>
      <dgm:spPr/>
    </dgm:pt>
    <dgm:pt modelId="{F1588493-4EF1-4661-9E13-66F9498864F8}" type="pres">
      <dgm:prSet presAssocID="{2C8B086C-54C3-4879-BE60-357A52B4EFD6}" presName="noChildren" presStyleCnt="0"/>
      <dgm:spPr/>
    </dgm:pt>
    <dgm:pt modelId="{3A6F3257-9BDE-4A94-9E34-D5C12924C750}" type="pres">
      <dgm:prSet presAssocID="{2C8B086C-54C3-4879-BE60-357A52B4EFD6}" presName="gap" presStyleCnt="0"/>
      <dgm:spPr/>
    </dgm:pt>
    <dgm:pt modelId="{156E4C05-E219-41F6-A7D8-052D50FFAF5A}" type="pres">
      <dgm:prSet presAssocID="{2C8B086C-54C3-4879-BE60-357A52B4EFD6}" presName="medCircle2" presStyleLbl="vennNode1" presStyleIdx="4" presStyleCnt="5" custLinFactNeighborX="-80658" custLinFactNeighborY="3200"/>
      <dgm:spPr/>
    </dgm:pt>
    <dgm:pt modelId="{0D475300-8FCC-439B-9A65-E79BC6FA65DF}" type="pres">
      <dgm:prSet presAssocID="{2C8B086C-54C3-4879-BE60-357A52B4EFD6}" presName="txLvlOnly1" presStyleLbl="revTx" presStyleIdx="4" presStyleCnt="5" custScaleX="115090" custLinFactNeighborX="5245" custLinFactNeighborY="1371"/>
      <dgm:spPr/>
    </dgm:pt>
  </dgm:ptLst>
  <dgm:cxnLst>
    <dgm:cxn modelId="{C4ADC705-7F40-429A-A0B2-9AEDC094C5A7}" type="presOf" srcId="{DC2BDDDF-3937-4CD0-A4BF-3CA3F8C95090}" destId="{2C6EFEBB-380E-421F-B257-E2BB4B1D7BC4}" srcOrd="0" destOrd="0" presId="urn:microsoft.com/office/officeart/2008/layout/VerticalCircleList"/>
    <dgm:cxn modelId="{3E44B408-2189-4E1E-858B-4921BB9AF32E}" type="presOf" srcId="{ADCC6010-8EE3-48C2-8327-488F5FA422C0}" destId="{BA0B6AD6-10BB-4D73-B58F-68AD4EC85312}" srcOrd="0" destOrd="0" presId="urn:microsoft.com/office/officeart/2008/layout/VerticalCircleList"/>
    <dgm:cxn modelId="{5B0E0529-7C19-47A6-B357-35456004FB79}" srcId="{0CB5C54B-17B9-4A38-BBFC-133F383917FE}" destId="{ADCC6010-8EE3-48C2-8327-488F5FA422C0}" srcOrd="1" destOrd="0" parTransId="{C598702D-71CC-4AE1-B6F7-702CACF2CE43}" sibTransId="{5D81AFBA-54E1-4B3F-9E70-C3FE8D5997EE}"/>
    <dgm:cxn modelId="{C991E040-F085-48F9-A570-116D8C47C942}" srcId="{0CB5C54B-17B9-4A38-BBFC-133F383917FE}" destId="{73A9483F-76B9-428A-B6DA-B30AD95D1F24}" srcOrd="3" destOrd="0" parTransId="{5AD770A9-5DC4-40F0-9A23-A668ACC620EB}" sibTransId="{49067F17-6E54-43C0-8FA8-1DA9EA943350}"/>
    <dgm:cxn modelId="{2C8E3741-69D8-4773-A84F-A5EA78414EA4}" srcId="{0CB5C54B-17B9-4A38-BBFC-133F383917FE}" destId="{DC2BDDDF-3937-4CD0-A4BF-3CA3F8C95090}" srcOrd="2" destOrd="0" parTransId="{74613721-A778-42A4-A622-049E15AB9DBE}" sibTransId="{1CF9092D-C9A9-49ED-811C-D90E9FB5FE19}"/>
    <dgm:cxn modelId="{B7FBA646-6F5B-495B-A7AF-AC9645D5A258}" srcId="{0CB5C54B-17B9-4A38-BBFC-133F383917FE}" destId="{2C8B086C-54C3-4879-BE60-357A52B4EFD6}" srcOrd="4" destOrd="0" parTransId="{E26DABEF-5BB7-401F-B5F1-DE78701B9807}" sibTransId="{D3606957-EAE1-4570-B50C-EE3763414B96}"/>
    <dgm:cxn modelId="{56308A54-52A2-49B8-A1E4-42605DE4FDA2}" type="presOf" srcId="{73A9483F-76B9-428A-B6DA-B30AD95D1F24}" destId="{009E42AD-0DE5-4539-BA5F-1BC6DF5A6A14}" srcOrd="0" destOrd="0" presId="urn:microsoft.com/office/officeart/2008/layout/VerticalCircleList"/>
    <dgm:cxn modelId="{FAE28F56-0DE7-4695-8F34-E978A7313908}" type="presOf" srcId="{0CB5C54B-17B9-4A38-BBFC-133F383917FE}" destId="{923BD90B-94D2-42D8-832D-84CD00C2AE44}" srcOrd="0" destOrd="0" presId="urn:microsoft.com/office/officeart/2008/layout/VerticalCircleList"/>
    <dgm:cxn modelId="{91920AAF-F715-4B9D-89E0-9F80F9C38EB8}" type="presOf" srcId="{2C8B086C-54C3-4879-BE60-357A52B4EFD6}" destId="{0D475300-8FCC-439B-9A65-E79BC6FA65DF}" srcOrd="0" destOrd="0" presId="urn:microsoft.com/office/officeart/2008/layout/VerticalCircleList"/>
    <dgm:cxn modelId="{8D22B8B8-BDF4-47A6-8AB5-117B1EF78F65}" srcId="{0CB5C54B-17B9-4A38-BBFC-133F383917FE}" destId="{AEEA03FC-5970-4B58-910D-8FC6DBAC4774}" srcOrd="0" destOrd="0" parTransId="{4C43A927-B928-469F-BD19-3446CDD25182}" sibTransId="{869927AC-62E6-4D16-AB36-044C95E4272F}"/>
    <dgm:cxn modelId="{7BD1B8CF-D350-496E-84F6-63C406BC96B7}" type="presOf" srcId="{AEEA03FC-5970-4B58-910D-8FC6DBAC4774}" destId="{BE9676E6-6444-4D46-817A-9B57D9BA6478}" srcOrd="0" destOrd="0" presId="urn:microsoft.com/office/officeart/2008/layout/VerticalCircleList"/>
    <dgm:cxn modelId="{57AF7778-B5AC-436B-97DC-0C76D4FE2724}" type="presParOf" srcId="{923BD90B-94D2-42D8-832D-84CD00C2AE44}" destId="{95F9B070-B954-4018-8601-FC25FF6FEFA0}" srcOrd="0" destOrd="0" presId="urn:microsoft.com/office/officeart/2008/layout/VerticalCircleList"/>
    <dgm:cxn modelId="{A80385E5-2F6D-4AB0-B8E6-9DFB5BABDB8D}" type="presParOf" srcId="{95F9B070-B954-4018-8601-FC25FF6FEFA0}" destId="{3DF82F78-8348-4214-A4A5-C6434EBB1677}" srcOrd="0" destOrd="0" presId="urn:microsoft.com/office/officeart/2008/layout/VerticalCircleList"/>
    <dgm:cxn modelId="{70D2558D-2A3E-40A3-94EA-659A66FE214D}" type="presParOf" srcId="{95F9B070-B954-4018-8601-FC25FF6FEFA0}" destId="{EB640CC6-D8EF-4498-B6FF-8DF45BC2069B}" srcOrd="1" destOrd="0" presId="urn:microsoft.com/office/officeart/2008/layout/VerticalCircleList"/>
    <dgm:cxn modelId="{DDF670EF-B37C-4266-A329-A11F54456B81}" type="presParOf" srcId="{95F9B070-B954-4018-8601-FC25FF6FEFA0}" destId="{BE9676E6-6444-4D46-817A-9B57D9BA6478}" srcOrd="2" destOrd="0" presId="urn:microsoft.com/office/officeart/2008/layout/VerticalCircleList"/>
    <dgm:cxn modelId="{FD2C41BD-2E50-4131-8526-D6C3AD9242AE}" type="presParOf" srcId="{923BD90B-94D2-42D8-832D-84CD00C2AE44}" destId="{CA9DD21C-3358-46AB-A47C-2796C65962EA}" srcOrd="1" destOrd="0" presId="urn:microsoft.com/office/officeart/2008/layout/VerticalCircleList"/>
    <dgm:cxn modelId="{B7556BD1-BC45-49AF-843B-FF876A79E077}" type="presParOf" srcId="{CA9DD21C-3358-46AB-A47C-2796C65962EA}" destId="{FC2C8429-63DE-4DCB-BA3F-378E442F2560}" srcOrd="0" destOrd="0" presId="urn:microsoft.com/office/officeart/2008/layout/VerticalCircleList"/>
    <dgm:cxn modelId="{321D9A4B-1D01-4C25-BB7E-B611578B7705}" type="presParOf" srcId="{CA9DD21C-3358-46AB-A47C-2796C65962EA}" destId="{A8773366-74FA-49C1-A1F9-AD44AC23F0DC}" srcOrd="1" destOrd="0" presId="urn:microsoft.com/office/officeart/2008/layout/VerticalCircleList"/>
    <dgm:cxn modelId="{CEA69EBF-CF11-45CB-BF60-EEC75DD06B41}" type="presParOf" srcId="{CA9DD21C-3358-46AB-A47C-2796C65962EA}" destId="{BA0B6AD6-10BB-4D73-B58F-68AD4EC85312}" srcOrd="2" destOrd="0" presId="urn:microsoft.com/office/officeart/2008/layout/VerticalCircleList"/>
    <dgm:cxn modelId="{AF61F794-DDAD-43DF-B06C-4B30D5BFBCD8}" type="presParOf" srcId="{923BD90B-94D2-42D8-832D-84CD00C2AE44}" destId="{6228E7CB-E19F-47D9-8AEE-1C8B70DDFC04}" srcOrd="2" destOrd="0" presId="urn:microsoft.com/office/officeart/2008/layout/VerticalCircleList"/>
    <dgm:cxn modelId="{F2BB7DDC-4A46-4DE2-8E39-CDACB008AB84}" type="presParOf" srcId="{6228E7CB-E19F-47D9-8AEE-1C8B70DDFC04}" destId="{7B0FAFD3-7A23-4EAB-8A2F-1769A6131F3E}" srcOrd="0" destOrd="0" presId="urn:microsoft.com/office/officeart/2008/layout/VerticalCircleList"/>
    <dgm:cxn modelId="{27812D32-F5B1-4A02-8F6C-76E474A74747}" type="presParOf" srcId="{6228E7CB-E19F-47D9-8AEE-1C8B70DDFC04}" destId="{C62ED18C-BF0B-49C0-AB28-F9E2AB79CF65}" srcOrd="1" destOrd="0" presId="urn:microsoft.com/office/officeart/2008/layout/VerticalCircleList"/>
    <dgm:cxn modelId="{F5D92868-619E-4F30-8623-38BC899411A8}" type="presParOf" srcId="{6228E7CB-E19F-47D9-8AEE-1C8B70DDFC04}" destId="{2C6EFEBB-380E-421F-B257-E2BB4B1D7BC4}" srcOrd="2" destOrd="0" presId="urn:microsoft.com/office/officeart/2008/layout/VerticalCircleList"/>
    <dgm:cxn modelId="{6C2DA6C7-C927-4538-9B05-C76CCCE19646}" type="presParOf" srcId="{923BD90B-94D2-42D8-832D-84CD00C2AE44}" destId="{60820558-8C7F-4E20-BD31-EF69B79B4101}" srcOrd="3" destOrd="0" presId="urn:microsoft.com/office/officeart/2008/layout/VerticalCircleList"/>
    <dgm:cxn modelId="{3E2AA7E8-B1FC-4C31-B5C1-AFF18E96F970}" type="presParOf" srcId="{60820558-8C7F-4E20-BD31-EF69B79B4101}" destId="{50605267-B5B7-4DB0-B07D-374A55C9F900}" srcOrd="0" destOrd="0" presId="urn:microsoft.com/office/officeart/2008/layout/VerticalCircleList"/>
    <dgm:cxn modelId="{7C527A9B-0929-4077-844C-A9E9470C1E6E}" type="presParOf" srcId="{60820558-8C7F-4E20-BD31-EF69B79B4101}" destId="{FD3B154A-C7A7-4B34-BF24-8A6437577124}" srcOrd="1" destOrd="0" presId="urn:microsoft.com/office/officeart/2008/layout/VerticalCircleList"/>
    <dgm:cxn modelId="{DB6002A1-C088-48C8-9790-219D19E941C0}" type="presParOf" srcId="{60820558-8C7F-4E20-BD31-EF69B79B4101}" destId="{009E42AD-0DE5-4539-BA5F-1BC6DF5A6A14}" srcOrd="2" destOrd="0" presId="urn:microsoft.com/office/officeart/2008/layout/VerticalCircleList"/>
    <dgm:cxn modelId="{5768D582-2947-4B49-80E9-49F9BE206DFE}" type="presParOf" srcId="{923BD90B-94D2-42D8-832D-84CD00C2AE44}" destId="{F1588493-4EF1-4661-9E13-66F9498864F8}" srcOrd="4" destOrd="0" presId="urn:microsoft.com/office/officeart/2008/layout/VerticalCircleList"/>
    <dgm:cxn modelId="{8E278B87-FAB6-494A-84A9-B844F8A68D5A}" type="presParOf" srcId="{F1588493-4EF1-4661-9E13-66F9498864F8}" destId="{3A6F3257-9BDE-4A94-9E34-D5C12924C750}" srcOrd="0" destOrd="0" presId="urn:microsoft.com/office/officeart/2008/layout/VerticalCircleList"/>
    <dgm:cxn modelId="{4836F616-3793-4E20-966E-4DE3E1652DE8}" type="presParOf" srcId="{F1588493-4EF1-4661-9E13-66F9498864F8}" destId="{156E4C05-E219-41F6-A7D8-052D50FFAF5A}" srcOrd="1" destOrd="0" presId="urn:microsoft.com/office/officeart/2008/layout/VerticalCircleList"/>
    <dgm:cxn modelId="{44519582-AD98-4BB9-9E36-217A655980BB}" type="presParOf" srcId="{F1588493-4EF1-4661-9E13-66F9498864F8}" destId="{0D475300-8FCC-439B-9A65-E79BC6FA65DF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40CC6-D8EF-4498-B6FF-8DF45BC2069B}">
      <dsp:nvSpPr>
        <dsp:cNvPr id="0" name=""/>
        <dsp:cNvSpPr/>
      </dsp:nvSpPr>
      <dsp:spPr>
        <a:xfrm>
          <a:off x="0" y="25417"/>
          <a:ext cx="1128023" cy="1128023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BE9676E6-6444-4D46-817A-9B57D9BA6478}">
      <dsp:nvSpPr>
        <dsp:cNvPr id="0" name=""/>
        <dsp:cNvSpPr/>
      </dsp:nvSpPr>
      <dsp:spPr>
        <a:xfrm>
          <a:off x="1409442" y="2423"/>
          <a:ext cx="7126647" cy="1174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002060"/>
              </a:solidFill>
            </a:rPr>
            <a:t>создание образовательных ситуаций</a:t>
          </a:r>
          <a:r>
            <a:rPr lang="ru-RU" sz="2000" b="0" kern="1200" dirty="0">
              <a:solidFill>
                <a:srgbClr val="002060"/>
              </a:solidFill>
            </a:rPr>
            <a:t>, инициирующих практическую деятельность детей, мотивирующих их на познавательно активную деятельность и проясняющих смыслы этой деятельности</a:t>
          </a:r>
        </a:p>
      </dsp:txBody>
      <dsp:txXfrm>
        <a:off x="1409442" y="2423"/>
        <a:ext cx="7126647" cy="1174057"/>
      </dsp:txXfrm>
    </dsp:sp>
    <dsp:sp modelId="{A8773366-74FA-49C1-A1F9-AD44AC23F0DC}">
      <dsp:nvSpPr>
        <dsp:cNvPr id="0" name=""/>
        <dsp:cNvSpPr/>
      </dsp:nvSpPr>
      <dsp:spPr>
        <a:xfrm>
          <a:off x="0" y="1182503"/>
          <a:ext cx="1174057" cy="117405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BA0B6AD6-10BB-4D73-B58F-68AD4EC85312}">
      <dsp:nvSpPr>
        <dsp:cNvPr id="0" name=""/>
        <dsp:cNvSpPr/>
      </dsp:nvSpPr>
      <dsp:spPr>
        <a:xfrm>
          <a:off x="1451621" y="1238717"/>
          <a:ext cx="7477370" cy="1174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002060"/>
              </a:solidFill>
            </a:rPr>
            <a:t>приобретение опыта </a:t>
          </a:r>
          <a:r>
            <a:rPr lang="ru-RU" sz="2000" b="0" kern="1200" dirty="0">
              <a:solidFill>
                <a:srgbClr val="002060"/>
              </a:solidFill>
            </a:rPr>
            <a:t>успешной деятельности, разрешения проблем, принятия решений, позитивного поведения</a:t>
          </a:r>
        </a:p>
      </dsp:txBody>
      <dsp:txXfrm>
        <a:off x="1451621" y="1238717"/>
        <a:ext cx="7477370" cy="1174057"/>
      </dsp:txXfrm>
    </dsp:sp>
    <dsp:sp modelId="{C62ED18C-BF0B-49C0-AB28-F9E2AB79CF65}">
      <dsp:nvSpPr>
        <dsp:cNvPr id="0" name=""/>
        <dsp:cNvSpPr/>
      </dsp:nvSpPr>
      <dsp:spPr>
        <a:xfrm>
          <a:off x="1721" y="2362608"/>
          <a:ext cx="1174057" cy="117405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2C6EFEBB-380E-421F-B257-E2BB4B1D7BC4}">
      <dsp:nvSpPr>
        <dsp:cNvPr id="0" name=""/>
        <dsp:cNvSpPr/>
      </dsp:nvSpPr>
      <dsp:spPr>
        <a:xfrm>
          <a:off x="1368435" y="2397759"/>
          <a:ext cx="7560556" cy="1174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002060"/>
              </a:solidFill>
            </a:rPr>
            <a:t>обучение в общении и сотрудничестве</a:t>
          </a:r>
          <a:r>
            <a:rPr lang="ru-RU" sz="2000" b="0" kern="1200" dirty="0">
              <a:solidFill>
                <a:srgbClr val="002060"/>
              </a:solidFill>
            </a:rPr>
            <a:t>, задания на работу в парах и малых группах</a:t>
          </a:r>
        </a:p>
      </dsp:txBody>
      <dsp:txXfrm>
        <a:off x="1368435" y="2397759"/>
        <a:ext cx="7560556" cy="1174057"/>
      </dsp:txXfrm>
    </dsp:sp>
    <dsp:sp modelId="{FD3B154A-C7A7-4B34-BF24-8A6437577124}">
      <dsp:nvSpPr>
        <dsp:cNvPr id="0" name=""/>
        <dsp:cNvSpPr/>
      </dsp:nvSpPr>
      <dsp:spPr>
        <a:xfrm>
          <a:off x="0" y="3542712"/>
          <a:ext cx="1174057" cy="117405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009E42AD-0DE5-4539-BA5F-1BC6DF5A6A14}">
      <dsp:nvSpPr>
        <dsp:cNvPr id="0" name=""/>
        <dsp:cNvSpPr/>
      </dsp:nvSpPr>
      <dsp:spPr>
        <a:xfrm>
          <a:off x="1373196" y="3556789"/>
          <a:ext cx="7555795" cy="1174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solidFill>
                <a:srgbClr val="002060"/>
              </a:solidFill>
            </a:rPr>
            <a:t>использование </a:t>
          </a:r>
          <a:r>
            <a:rPr lang="ru-RU" sz="2000" b="1" kern="1200" dirty="0">
              <a:solidFill>
                <a:srgbClr val="002060"/>
              </a:solidFill>
            </a:rPr>
            <a:t>заданий поискового характера</a:t>
          </a:r>
          <a:r>
            <a:rPr lang="ru-RU" sz="2000" b="0" kern="1200" dirty="0">
              <a:solidFill>
                <a:srgbClr val="002060"/>
              </a:solidFill>
            </a:rPr>
            <a:t>, организация исследований, проектов</a:t>
          </a:r>
        </a:p>
      </dsp:txBody>
      <dsp:txXfrm>
        <a:off x="1373196" y="3556789"/>
        <a:ext cx="7555795" cy="1174057"/>
      </dsp:txXfrm>
    </dsp:sp>
    <dsp:sp modelId="{156E4C05-E219-41F6-A7D8-052D50FFAF5A}">
      <dsp:nvSpPr>
        <dsp:cNvPr id="0" name=""/>
        <dsp:cNvSpPr/>
      </dsp:nvSpPr>
      <dsp:spPr>
        <a:xfrm>
          <a:off x="9601" y="4703214"/>
          <a:ext cx="1174057" cy="1174057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0D475300-8FCC-439B-9A65-E79BC6FA65DF}">
      <dsp:nvSpPr>
        <dsp:cNvPr id="0" name=""/>
        <dsp:cNvSpPr/>
      </dsp:nvSpPr>
      <dsp:spPr>
        <a:xfrm>
          <a:off x="1399529" y="4703214"/>
          <a:ext cx="7209269" cy="1174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002060"/>
              </a:solidFill>
            </a:rPr>
            <a:t>задания на само и </a:t>
          </a:r>
          <a:r>
            <a:rPr lang="ru-RU" sz="2000" b="1" kern="1200" dirty="0" err="1">
              <a:solidFill>
                <a:srgbClr val="002060"/>
              </a:solidFill>
            </a:rPr>
            <a:t>взаимооценку</a:t>
          </a:r>
          <a:r>
            <a:rPr lang="ru-RU" sz="2000" b="0" kern="1200" dirty="0">
              <a:solidFill>
                <a:srgbClr val="002060"/>
              </a:solidFill>
            </a:rPr>
            <a:t>: кейсы, ролевые игры,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solidFill>
                <a:srgbClr val="002060"/>
              </a:solidFill>
            </a:rPr>
            <a:t>диспуты и др.</a:t>
          </a:r>
        </a:p>
      </dsp:txBody>
      <dsp:txXfrm>
        <a:off x="1399529" y="4703214"/>
        <a:ext cx="7209269" cy="1174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B8E60-8098-409E-97F6-D6B850E8C061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DBB93-78BD-4CEC-8A36-8A81B103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969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06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8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8958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034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3513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885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994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69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86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99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81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293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64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38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33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39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D63FF-6688-4DD8-A690-3F352AB36DFD}" type="datetimeFigureOut">
              <a:rPr lang="ru-RU" smtClean="0"/>
              <a:t>12.12.2021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8942EF-93F4-4C1D-9D69-2C2102B9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81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271DDC-CF2C-4458-9373-165F8DBE2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91053"/>
          </a:xfrm>
        </p:spPr>
        <p:txBody>
          <a:bodyPr>
            <a:normAutofit/>
          </a:bodyPr>
          <a:lstStyle/>
          <a:p>
            <a:r>
              <a:rPr lang="ru-RU" sz="2400" dirty="0"/>
              <a:t>Методическое объединение воспитателей и старших воспитателей </a:t>
            </a:r>
            <a:r>
              <a:rPr lang="ru-RU" sz="2400" dirty="0" err="1"/>
              <a:t>Кочковского</a:t>
            </a:r>
            <a:r>
              <a:rPr lang="ru-RU" sz="2400" dirty="0"/>
              <a:t> района Новосибирской области </a:t>
            </a:r>
            <a:br>
              <a:rPr lang="ru-RU" sz="2400" dirty="0"/>
            </a:br>
            <a:r>
              <a:rPr lang="ru-RU" sz="2400" dirty="0"/>
              <a:t>ноябрь 2021г.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5E1F1B-A5B8-4D93-AB33-77B69F562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3626" y="2608289"/>
            <a:ext cx="9144000" cy="3486279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B050"/>
                </a:solidFill>
              </a:rPr>
              <a:t>Познавательно-исследовательская деятельность детей дошкольного возраста как основа формирования предпосылок естественно-научной грамотности</a:t>
            </a:r>
          </a:p>
        </p:txBody>
      </p:sp>
    </p:spTree>
    <p:extLst>
      <p:ext uri="{BB962C8B-B14F-4D97-AF65-F5344CB8AC3E}">
        <p14:creationId xmlns:p14="http://schemas.microsoft.com/office/powerpoint/2010/main" val="580642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36E4B6-100B-47E4-A63B-FD0692238354}"/>
              </a:ext>
            </a:extLst>
          </p:cNvPr>
          <p:cNvSpPr/>
          <p:nvPr/>
        </p:nvSpPr>
        <p:spPr>
          <a:xfrm>
            <a:off x="2783632" y="48492"/>
            <a:ext cx="7679608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200" b="1" dirty="0">
                <a:solidFill>
                  <a:srgbClr val="002060"/>
                </a:solidFill>
              </a:rPr>
              <a:t>Эффективные педагогические тактики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57B8E62D-C0EA-411C-A5A5-BDFEAC756E0B}"/>
              </a:ext>
            </a:extLst>
          </p:cNvPr>
          <p:cNvGraphicFramePr/>
          <p:nvPr/>
        </p:nvGraphicFramePr>
        <p:xfrm>
          <a:off x="1631504" y="932236"/>
          <a:ext cx="8928992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4234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607AA-D1B7-4F59-BCE3-64607502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B6DBE5-7474-46F9-A00D-803C2258D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6449"/>
            <a:ext cx="8596668" cy="5294913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В работе воспитателя много трудностей, кото­рые необходимо преодолеть. Он должен так организовать детей, чтобы способствовать их развитию, достигать высоко­го уровня воспитания, обучения и развития дошкольников, превосходить самого себя в решении педагогических задач, соревно­ваться с другими воспитателями и стано­виться лучше их по профессиональным умениям, научиться уважать себя за успеш­ную реализацию своих способностей.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>
                <a:solidFill>
                  <a:srgbClr val="FF0000"/>
                </a:solidFill>
                <a:highlight>
                  <a:srgbClr val="FFFF00"/>
                </a:highlight>
              </a:rPr>
              <a:t>Всем спасибо, творческих успехов!</a:t>
            </a:r>
          </a:p>
        </p:txBody>
      </p:sp>
    </p:spTree>
    <p:extLst>
      <p:ext uri="{BB962C8B-B14F-4D97-AF65-F5344CB8AC3E}">
        <p14:creationId xmlns:p14="http://schemas.microsoft.com/office/powerpoint/2010/main" val="1861560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6B582-7BB3-41D6-804D-27AD4BB24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4833"/>
            <a:ext cx="10515600" cy="400237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200" dirty="0"/>
            </a:br>
            <a:br>
              <a:rPr lang="ru-RU" sz="3200" dirty="0"/>
            </a:br>
            <a:r>
              <a:rPr lang="ru-RU" sz="3200" dirty="0"/>
              <a:t>Указ Президента РФ от 07.05.2018 № 204 «О национальных целях и стратегических задачах развития РФ на период до 2024года»</a:t>
            </a:r>
            <a:br>
              <a:rPr lang="ru-RU" sz="3200" dirty="0"/>
            </a:br>
            <a:r>
              <a:rPr lang="ru-RU" sz="3200" dirty="0"/>
              <a:t>Указ Президента РФ от 21.07.2020 № 474 «О национальных целях и стратегических задачах развития РФ на период до 2030 года»</a:t>
            </a:r>
            <a:br>
              <a:rPr lang="ru-RU" sz="3200" dirty="0"/>
            </a:br>
            <a:r>
              <a:rPr lang="ru-RU" sz="3200" dirty="0"/>
              <a:t>Закон об Образовании</a:t>
            </a:r>
            <a:br>
              <a:rPr lang="ru-RU" sz="3200" dirty="0"/>
            </a:br>
            <a:r>
              <a:rPr lang="ru-RU" sz="3200" dirty="0"/>
              <a:t>ФГОС ДО</a:t>
            </a:r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endParaRPr lang="ru-RU" sz="32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D61228-B483-4EDE-A1DF-917BD1C8C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66177"/>
            <a:ext cx="10515600" cy="2323473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ОБЕСПЕЧЕНИЕ ВХОЖДЕНИЯ РОССИЙСКОЙ ФЕДЕРАЦИИ В ЧИСЛО 10 ВЕДУЩИХ СТРАН МИРА ПО КАЧЕСТВУ ОБЩЕГО ОБРАЗОВАНИЯ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dirty="0">
                <a:solidFill>
                  <a:srgbClr val="00B050"/>
                </a:solidFill>
              </a:rPr>
              <a:t>МОНИТОРИНГ СИСТЕМЫ ОБРАЗОВАНИЯ В ЧАСТИ ОЦЕНКИ КАЧЕСТВА ОБРАЗОВАНИЯ</a:t>
            </a: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BA1B84FD-3132-4AE1-A9A9-489CA030AB54}"/>
              </a:ext>
            </a:extLst>
          </p:cNvPr>
          <p:cNvSpPr/>
          <p:nvPr/>
        </p:nvSpPr>
        <p:spPr>
          <a:xfrm flipH="1">
            <a:off x="6050281" y="4486028"/>
            <a:ext cx="45719" cy="59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наташаЗаписанный звук">
            <a:hlinkClick r:id="" action="ppaction://media"/>
            <a:extLst>
              <a:ext uri="{FF2B5EF4-FFF2-40B4-BE49-F238E27FC236}">
                <a16:creationId xmlns:a16="http://schemas.microsoft.com/office/drawing/2014/main" id="{2AFFB0D9-BBBD-4654-9C70-294B0734A06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51525" y="31845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23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resent5.com/presentation/3/5097327_445472046.pdf-img/5097327_445472046.pdf-6.jpg">
            <a:extLst>
              <a:ext uri="{FF2B5EF4-FFF2-40B4-BE49-F238E27FC236}">
                <a16:creationId xmlns:a16="http://schemas.microsoft.com/office/drawing/2014/main" id="{14619230-C64F-4915-8499-3866076F69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39" y="233265"/>
            <a:ext cx="9601199" cy="6344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25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EC22D-71FF-4D92-9B68-15D70AC7E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68351"/>
            <a:ext cx="10515600" cy="2544476"/>
          </a:xfrm>
        </p:spPr>
        <p:txBody>
          <a:bodyPr>
            <a:normAutofit/>
          </a:bodyPr>
          <a:lstStyle/>
          <a:p>
            <a:pPr algn="r"/>
            <a:r>
              <a:rPr lang="ru-RU" sz="2400" dirty="0"/>
              <a:t>«</a:t>
            </a:r>
            <a:r>
              <a:rPr lang="ru-RU" sz="2400" b="1" dirty="0"/>
              <a:t>Функционально</a:t>
            </a:r>
            <a:r>
              <a:rPr lang="ru-RU" sz="2400" dirty="0"/>
              <a:t> </a:t>
            </a:r>
            <a:r>
              <a:rPr lang="ru-RU" sz="2400" b="1" dirty="0"/>
              <a:t>грамотный</a:t>
            </a:r>
            <a:r>
              <a:rPr lang="ru-RU" sz="2400" dirty="0"/>
              <a:t> </a:t>
            </a:r>
            <a:r>
              <a:rPr lang="ru-RU" sz="2400" b="1" dirty="0"/>
              <a:t>человек</a:t>
            </a:r>
            <a:r>
              <a:rPr lang="ru-RU" sz="2400" dirty="0"/>
              <a:t> — </a:t>
            </a:r>
            <a:r>
              <a:rPr lang="ru-RU" sz="2400" b="1" dirty="0"/>
              <a:t>это</a:t>
            </a:r>
            <a:r>
              <a:rPr lang="ru-RU" sz="2400" dirty="0"/>
              <a:t> </a:t>
            </a:r>
            <a:r>
              <a:rPr lang="ru-RU" sz="2400" b="1" dirty="0"/>
              <a:t>человек</a:t>
            </a:r>
            <a:r>
              <a:rPr lang="ru-RU" sz="2400" dirty="0"/>
              <a:t>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отношений». </a:t>
            </a:r>
            <a:br>
              <a:rPr lang="ru-RU" sz="2400" dirty="0"/>
            </a:br>
            <a:r>
              <a:rPr lang="ru-RU" sz="2400" dirty="0" err="1"/>
              <a:t>А.А.Леонтьев</a:t>
            </a:r>
            <a:endParaRPr lang="ru-RU" sz="2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633006-4487-46F4-B81B-9E61083A2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1"/>
            <a:ext cx="10515600" cy="2660650"/>
          </a:xfrm>
        </p:spPr>
        <p:txBody>
          <a:bodyPr>
            <a:normAutofit/>
          </a:bodyPr>
          <a:lstStyle/>
          <a:p>
            <a:r>
              <a:rPr lang="ru-RU" b="1" dirty="0"/>
              <a:t>Функциональная грамотность связана с готовностью</a:t>
            </a:r>
            <a:r>
              <a:rPr lang="ru-RU" dirty="0"/>
              <a:t>:</a:t>
            </a:r>
          </a:p>
          <a:p>
            <a:pPr marL="342900" indent="-342900">
              <a:buFontTx/>
              <a:buChar char="-"/>
            </a:pPr>
            <a:r>
              <a:rPr lang="ru-RU" dirty="0"/>
              <a:t>добывать знания;</a:t>
            </a:r>
          </a:p>
          <a:p>
            <a:pPr marL="342900" indent="-342900">
              <a:buFontTx/>
              <a:buChar char="-"/>
            </a:pPr>
            <a:r>
              <a:rPr lang="ru-RU" dirty="0"/>
              <a:t>применять знания и умения;</a:t>
            </a:r>
          </a:p>
          <a:p>
            <a:pPr marL="342900" indent="-342900">
              <a:buFontTx/>
              <a:buChar char="-"/>
            </a:pPr>
            <a:r>
              <a:rPr lang="ru-RU" dirty="0"/>
              <a:t>оценивать знания и умения;</a:t>
            </a:r>
            <a:br>
              <a:rPr lang="ru-RU" dirty="0"/>
            </a:br>
            <a:r>
              <a:rPr lang="ru-RU" dirty="0"/>
              <a:t>- осуществлять саморазвитие.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366253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E70A9-ACAD-4FCA-898F-1B33C50D6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32619"/>
            <a:ext cx="9144000" cy="23876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Формирование предпосылок функциональной грамотности</a:t>
            </a:r>
            <a:br>
              <a:rPr lang="ru-RU" sz="3600" b="1" dirty="0"/>
            </a:br>
            <a:r>
              <a:rPr lang="ru-RU" sz="3600" b="1" dirty="0"/>
              <a:t>( дошкольный возраст)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93826E-5243-4536-AE01-4313F5769B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00B050"/>
                </a:solidFill>
              </a:rPr>
              <a:t>Формирование функциональной грамотности </a:t>
            </a:r>
          </a:p>
          <a:p>
            <a:r>
              <a:rPr lang="ru-RU" sz="3600" dirty="0"/>
              <a:t>(школьник)</a:t>
            </a:r>
          </a:p>
          <a:p>
            <a:r>
              <a:rPr lang="ru-RU" sz="3600" dirty="0">
                <a:solidFill>
                  <a:srgbClr val="00B050"/>
                </a:solidFill>
              </a:rPr>
              <a:t>Функциональная грамотность </a:t>
            </a:r>
          </a:p>
          <a:p>
            <a:r>
              <a:rPr lang="ru-RU" sz="3600" dirty="0"/>
              <a:t>( выпускник школы)</a:t>
            </a:r>
          </a:p>
        </p:txBody>
      </p:sp>
    </p:spTree>
    <p:extLst>
      <p:ext uri="{BB962C8B-B14F-4D97-AF65-F5344CB8AC3E}">
        <p14:creationId xmlns:p14="http://schemas.microsoft.com/office/powerpoint/2010/main" val="82412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95199-964D-48DE-B11B-CCDE4D78D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ФГОС ДО «Познавательное развитие»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B2FB3E-165F-4DDA-B938-F1EE52BF8D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Образовательная область «Познавательное развитие»</a:t>
            </a:r>
          </a:p>
          <a:p>
            <a:r>
              <a:rPr lang="ru-RU" dirty="0"/>
              <a:t>Предполагает развитие интересов детей, любознательности и познавательной мотивации; формирование познавательных действий, развитие воображения и творческой активности, формирование первичных представлений о себе, других людях, объектах окружающего мира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419798-78F5-4BF2-BAD7-6BA9B022D0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Познавательно-исследовательские действия</a:t>
            </a:r>
          </a:p>
          <a:p>
            <a:r>
              <a:rPr lang="ru-RU" dirty="0"/>
              <a:t>Экспериментирование с материалами и веществами ( песок, вода, тесто и </a:t>
            </a:r>
            <a:r>
              <a:rPr lang="ru-RU" dirty="0" err="1"/>
              <a:t>пр</a:t>
            </a:r>
            <a:r>
              <a:rPr lang="ru-RU" dirty="0"/>
              <a:t>)</a:t>
            </a:r>
          </a:p>
          <a:p>
            <a:r>
              <a:rPr lang="ru-RU" dirty="0"/>
              <a:t>Познавательно-исследовательская деятельность (исследования объектов окружающего мира и экспериментирования с ними)</a:t>
            </a:r>
          </a:p>
        </p:txBody>
      </p:sp>
    </p:spTree>
    <p:extLst>
      <p:ext uri="{BB962C8B-B14F-4D97-AF65-F5344CB8AC3E}">
        <p14:creationId xmlns:p14="http://schemas.microsoft.com/office/powerpoint/2010/main" val="1058333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1C90F-98A8-4935-9C39-028F92D03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143526"/>
          </a:xfrm>
        </p:spPr>
        <p:txBody>
          <a:bodyPr>
            <a:noAutofit/>
          </a:bodyPr>
          <a:lstStyle/>
          <a:p>
            <a:pPr indent="360363"/>
            <a:r>
              <a:rPr lang="ru-RU" sz="2400" b="1" dirty="0">
                <a:solidFill>
                  <a:srgbClr val="C00000"/>
                </a:solidFill>
              </a:rPr>
              <a:t>Дошкольный возраст: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Качества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стремление к анализу и критическому мышлению в собственной деятельности; 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ориентация на креативное и творческое решение задач, проявление изобретательности; 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установка на работу в команде, кооперацию; 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стремление к коммуникации. 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Знания и умения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знания и осведомленность об определенных процессах в конкретной области; 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заинтересованность и потребность в определенном виде деятельности; 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способность к планированию, реализации и достижению намеченного результата деятельности.</a:t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01DFA0-BF20-473C-88E5-6FA4B128F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5872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12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84E44E-A51A-4D7D-94F9-E20CF1A62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-194872"/>
            <a:ext cx="10515600" cy="170887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142F50"/>
                </a:solidFill>
                <a:latin typeface="Cambria" panose="02040503050406030204" pitchFamily="18" charset="0"/>
              </a:rPr>
              <a:t>Определение образовательных задач по формированию у детей дошкольного возраста предпосылок функциональной грамотности</a:t>
            </a:r>
            <a:endParaRPr lang="ru-RU" sz="2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50D591-C532-4C83-A649-65EB55A7E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188565"/>
            <a:ext cx="10515600" cy="390108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id="{A2DAA26D-81E3-422E-A3A9-507B91FD3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51" y="1693889"/>
            <a:ext cx="10502900" cy="43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200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CF9F06D-0EEF-439C-9827-3B5313521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491771"/>
              </p:ext>
            </p:extLst>
          </p:nvPr>
        </p:nvGraphicFramePr>
        <p:xfrm>
          <a:off x="359765" y="224852"/>
          <a:ext cx="10897848" cy="6445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2616">
                  <a:extLst>
                    <a:ext uri="{9D8B030D-6E8A-4147-A177-3AD203B41FA5}">
                      <a16:colId xmlns:a16="http://schemas.microsoft.com/office/drawing/2014/main" val="1279288257"/>
                    </a:ext>
                  </a:extLst>
                </a:gridCol>
                <a:gridCol w="3632616">
                  <a:extLst>
                    <a:ext uri="{9D8B030D-6E8A-4147-A177-3AD203B41FA5}">
                      <a16:colId xmlns:a16="http://schemas.microsoft.com/office/drawing/2014/main" val="1569747637"/>
                    </a:ext>
                  </a:extLst>
                </a:gridCol>
                <a:gridCol w="3632616">
                  <a:extLst>
                    <a:ext uri="{9D8B030D-6E8A-4147-A177-3AD203B41FA5}">
                      <a16:colId xmlns:a16="http://schemas.microsoft.com/office/drawing/2014/main" val="2397836995"/>
                    </a:ext>
                  </a:extLst>
                </a:gridCol>
              </a:tblGrid>
              <a:tr h="501089">
                <a:tc>
                  <a:txBody>
                    <a:bodyPr/>
                    <a:lstStyle/>
                    <a:p>
                      <a:pPr marL="73025" algn="just"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Параметры наблюдения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ctr"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Традиция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ctr"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Образовательное мероприятие по формированию предпосылок ФГ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extLst>
                  <a:ext uri="{0D108BD9-81ED-4DB2-BD59-A6C34878D82A}">
                    <a16:rowId xmlns:a16="http://schemas.microsoft.com/office/drawing/2014/main" val="491658905"/>
                  </a:ext>
                </a:extLst>
              </a:tr>
              <a:tr h="1817921"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Что в фокусе наблюдения?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Правильно ли педагог применяет методические предписания</a:t>
                      </a:r>
                      <a:r>
                        <a:rPr lang="ru-RU" sz="1000">
                          <a:effectLst/>
                        </a:rPr>
                        <a:t>.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Регламент проведения открытого занятия (соблюдено ли время, есть ли все ожидаемые наблюдателями этапы занятия)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Следование конспекту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Особенности реакции детей – поведение, вопросы, эмоциональные реакции, интерес, скука</a:t>
                      </a:r>
                      <a:r>
                        <a:rPr lang="ru-RU" sz="1000">
                          <a:effectLst/>
                        </a:rPr>
                        <a:t>.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Вовлеченность детей</a:t>
                      </a:r>
                      <a:r>
                        <a:rPr lang="ru-RU" sz="1000">
                          <a:effectLst/>
                        </a:rPr>
                        <a:t>.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Характер обращений детей друг к другу</a:t>
                      </a:r>
                      <a:r>
                        <a:rPr lang="ru-RU" sz="1000">
                          <a:effectLst/>
                        </a:rPr>
                        <a:t>.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Характер вопросов детей и вопросов педагога</a:t>
                      </a:r>
                      <a:r>
                        <a:rPr lang="ru-RU" sz="1000">
                          <a:effectLst/>
                        </a:rPr>
                        <a:t>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extLst>
                  <a:ext uri="{0D108BD9-81ED-4DB2-BD59-A6C34878D82A}">
                    <a16:rowId xmlns:a16="http://schemas.microsoft.com/office/drawing/2014/main" val="3887828713"/>
                  </a:ext>
                </a:extLst>
              </a:tr>
              <a:tr h="1031690"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Какие  особенности организации взаимодействия ожидаются?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Преобладает взаимодействие «педагог - вся группа», «педагог - конкретный ребенок»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Использование разных способов организации взаимодействия: «педагог - малая группа», «педагог - пара детей», «ребенок - ребенок»</a:t>
                      </a:r>
                      <a:r>
                        <a:rPr lang="ru-RU" sz="1000">
                          <a:effectLst/>
                        </a:rPr>
                        <a:t>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extLst>
                  <a:ext uri="{0D108BD9-81ED-4DB2-BD59-A6C34878D82A}">
                    <a16:rowId xmlns:a16="http://schemas.microsoft.com/office/drawing/2014/main" val="3180702945"/>
                  </a:ext>
                </a:extLst>
              </a:tr>
              <a:tr h="1293767"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Какие способы поддержки познавательной активности детей ожидаются от педагога?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Сообщает знания 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Сам демонстрирует опыты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Сам делает выводы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Даёт образец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Говорит преимущественно сам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Создание ситуаций для высказывания детьми самостоятельных суждений, постановки целей, самостоятельного выбора темы, самостоятельного выполнения заданий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extLst>
                  <a:ext uri="{0D108BD9-81ED-4DB2-BD59-A6C34878D82A}">
                    <a16:rowId xmlns:a16="http://schemas.microsoft.com/office/drawing/2014/main" val="2145722134"/>
                  </a:ext>
                </a:extLst>
              </a:tr>
              <a:tr h="769613"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Способы оценки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Сам даёт оценку</a:t>
                      </a:r>
                      <a:endParaRPr lang="ru-RU" sz="800">
                        <a:effectLst/>
                      </a:endParaRPr>
                    </a:p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Оценка «Молодцы!» или подобные оценки педагога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Делегирует детям инициативу, предлагает задать вопросы сверстникам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extLst>
                  <a:ext uri="{0D108BD9-81ED-4DB2-BD59-A6C34878D82A}">
                    <a16:rowId xmlns:a16="http://schemas.microsoft.com/office/drawing/2014/main" val="582189248"/>
                  </a:ext>
                </a:extLst>
              </a:tr>
              <a:tr h="1031690"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Способы поддержки детей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Одобрение и поддержка всех детей  </a:t>
                      </a:r>
                      <a:endParaRPr lang="ru-RU" sz="800">
                        <a:effectLst/>
                      </a:endParaRPr>
                    </a:p>
                    <a:p>
                      <a:pPr marL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tc>
                  <a:txBody>
                    <a:bodyPr/>
                    <a:lstStyle/>
                    <a:p>
                      <a:pPr marL="73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effectLst/>
                        </a:rPr>
                        <a:t>Привлечение внимания детей к удачному опыту группы </a:t>
                      </a:r>
                      <a:endParaRPr lang="ru-RU" sz="800" dirty="0">
                        <a:effectLst/>
                      </a:endParaRPr>
                    </a:p>
                    <a:p>
                      <a:pPr marL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effectLst/>
                        </a:rPr>
                        <a:t>Привлечение внимания к успеху ребёнка внимания сверстников.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86" marR="50386" marT="0" marB="0"/>
                </a:tc>
                <a:extLst>
                  <a:ext uri="{0D108BD9-81ED-4DB2-BD59-A6C34878D82A}">
                    <a16:rowId xmlns:a16="http://schemas.microsoft.com/office/drawing/2014/main" val="2415191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5383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</TotalTime>
  <Words>719</Words>
  <Application>Microsoft Office PowerPoint</Application>
  <PresentationFormat>Широкоэкранный</PresentationFormat>
  <Paragraphs>64</Paragraphs>
  <Slides>11</Slides>
  <Notes>0</Notes>
  <HiddenSlides>1</HiddenSlides>
  <MMClips>1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</vt:lpstr>
      <vt:lpstr>Times New Roman</vt:lpstr>
      <vt:lpstr>Trebuchet MS</vt:lpstr>
      <vt:lpstr>Wingdings 3</vt:lpstr>
      <vt:lpstr>Аспект</vt:lpstr>
      <vt:lpstr>Методическое объединение воспитателей и старших воспитателей Кочковского района Новосибирской области  ноябрь 2021г.</vt:lpstr>
      <vt:lpstr>  Указ Президента РФ от 07.05.2018 № 204 «О национальных целях и стратегических задачах развития РФ на период до 2024года» Указ Президента РФ от 21.07.2020 № 474 «О национальных целях и стратегических задачах развития РФ на период до 2030 года» Закон об Образовании ФГОС ДО   </vt:lpstr>
      <vt:lpstr>Презентация PowerPoint</vt:lpstr>
      <vt:lpstr>«Функционально грамотный человек — это 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отношений».  А.А.Леонтьев</vt:lpstr>
      <vt:lpstr>Формирование предпосылок функциональной грамотности ( дошкольный возраст) </vt:lpstr>
      <vt:lpstr>ФГОС ДО «Познавательное развитие»</vt:lpstr>
      <vt:lpstr>Дошкольный возраст: Качества стремление к анализу и критическому мышлению в собственной деятельности;  ориентация на креативное и творческое решение задач, проявление изобретательности;  установка на работу в команде, кооперацию;  стремление к коммуникации.  Знания и умения знания и осведомленность об определенных процессах в конкретной области;  заинтересованность и потребность в определенном виде деятельности;  способность к планированию, реализации и достижению намеченного результата деятельности. </vt:lpstr>
      <vt:lpstr>Определение образовательных задач по формированию у детей дошкольного возраста предпосылок функциональной грамотности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объединение воспитателей и старших воспитателей Кочковского района Новосибирской области  ноябрь 2021г.</dc:title>
  <dc:creator>User</dc:creator>
  <cp:lastModifiedBy>User</cp:lastModifiedBy>
  <cp:revision>16</cp:revision>
  <dcterms:created xsi:type="dcterms:W3CDTF">2021-11-07T06:15:05Z</dcterms:created>
  <dcterms:modified xsi:type="dcterms:W3CDTF">2021-12-12T08:39:49Z</dcterms:modified>
</cp:coreProperties>
</file>